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Franklin Gothic" panose="020B0604020202020204" charset="0"/>
      <p:bold r:id="rId10"/>
    </p:embeddedFont>
    <p:embeddedFont>
      <p:font typeface="Merriweather" panose="00000500000000000000" pitchFamily="2" charset="-52"/>
      <p:regular r:id="rId11"/>
      <p:bold r:id="rId12"/>
      <p:italic r:id="rId13"/>
      <p:boldItalic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804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04589309c2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04589309c2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0558054b5b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0558054b5b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0558054b5b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0558054b5b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0558054b5b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0558054b5b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0558054b5b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0558054b5b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05c011c54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05c011c54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43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295400" y="412725"/>
            <a:ext cx="6421500" cy="5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THE KEY IDEA</a:t>
            </a:r>
            <a:endParaRPr sz="2400" b="1">
              <a:solidFill>
                <a:schemeClr val="lt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71" name="Google Shape;71;p14"/>
          <p:cNvPicPr preferRelativeResize="0"/>
          <p:nvPr/>
        </p:nvPicPr>
        <p:blipFill rotWithShape="1">
          <a:blip r:embed="rId4">
            <a:alphaModFix/>
          </a:blip>
          <a:srcRect l="4539" t="18695" r="14252" b="4143"/>
          <a:stretch/>
        </p:blipFill>
        <p:spPr>
          <a:xfrm>
            <a:off x="380700" y="1329000"/>
            <a:ext cx="4847201" cy="3467626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/>
          <p:nvPr/>
        </p:nvSpPr>
        <p:spPr>
          <a:xfrm>
            <a:off x="5860000" y="1600775"/>
            <a:ext cx="3309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5518825" y="1328963"/>
            <a:ext cx="3113400" cy="3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Communication via radio waves is highly susceptible to outside influence. </a:t>
            </a:r>
            <a:endParaRPr sz="1800" b="1">
              <a:solidFill>
                <a:schemeClr val="dk2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dk2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The transition to optical communication allows you to completely eliminate the third-party factor.</a:t>
            </a:r>
            <a:endParaRPr sz="2100" b="1">
              <a:solidFill>
                <a:schemeClr val="dk2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/>
        </p:nvSpPr>
        <p:spPr>
          <a:xfrm>
            <a:off x="295400" y="412725"/>
            <a:ext cx="6421500" cy="5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TECHNICAL COMPONENT </a:t>
            </a:r>
            <a:endParaRPr sz="2400" b="1">
              <a:solidFill>
                <a:schemeClr val="lt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 rotWithShape="1">
          <a:blip r:embed="rId4">
            <a:alphaModFix/>
          </a:blip>
          <a:srcRect t="20585" b="25013"/>
          <a:stretch/>
        </p:blipFill>
        <p:spPr>
          <a:xfrm>
            <a:off x="72588" y="1743150"/>
            <a:ext cx="8998825" cy="211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295400" y="412725"/>
            <a:ext cx="6421500" cy="5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FAILSAFE MECHANISM</a:t>
            </a:r>
            <a:endParaRPr sz="2400" b="1">
              <a:solidFill>
                <a:schemeClr val="lt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4195875" y="1278900"/>
            <a:ext cx="4441800" cy="36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Franklin Gothic"/>
              <a:buChar char="●"/>
            </a:pPr>
            <a:r>
              <a:rPr lang="ru" sz="1700" b="1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In case an obstacle blocks the optical signal, the drone may lose control.  </a:t>
            </a:r>
            <a:endParaRPr sz="1700" b="1">
              <a:solidFill>
                <a:schemeClr val="dk2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Franklin Gothic"/>
              <a:buChar char="●"/>
            </a:pPr>
            <a:r>
              <a:rPr lang="ru" sz="1700" b="1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To prevent this, the system is designed to periodically save the drone's current coordinates.  </a:t>
            </a:r>
            <a:endParaRPr sz="1700" b="1">
              <a:solidFill>
                <a:schemeClr val="dk2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Franklin Gothic"/>
              <a:buChar char="●"/>
            </a:pPr>
            <a:r>
              <a:rPr lang="ru" sz="1700" b="1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If the signal is lost, the drone will retrace its path until the connection is restored.</a:t>
            </a:r>
            <a:endParaRPr sz="1700" b="1">
              <a:solidFill>
                <a:schemeClr val="dk2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400" y="1278900"/>
            <a:ext cx="3671575" cy="367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/>
        </p:nvSpPr>
        <p:spPr>
          <a:xfrm>
            <a:off x="295400" y="412725"/>
            <a:ext cx="6421500" cy="5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MARKET ANALYSIS</a:t>
            </a:r>
            <a:endParaRPr sz="2400" b="1">
              <a:solidFill>
                <a:schemeClr val="lt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750" y="1208575"/>
            <a:ext cx="2904341" cy="204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2754" y="3408697"/>
            <a:ext cx="2904346" cy="1664928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 txBox="1"/>
          <p:nvPr/>
        </p:nvSpPr>
        <p:spPr>
          <a:xfrm>
            <a:off x="3706400" y="1278900"/>
            <a:ext cx="4441800" cy="36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●"/>
            </a:pPr>
            <a:r>
              <a:rPr lang="ru" sz="1600" b="1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The drone usage in enclosed spaces</a:t>
            </a:r>
            <a:endParaRPr sz="1600" b="1">
              <a:solidFill>
                <a:schemeClr val="dk2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●"/>
            </a:pPr>
            <a:r>
              <a:rPr lang="ru" sz="1600" b="1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Scenarios for controlling a large number of drones</a:t>
            </a:r>
            <a:endParaRPr sz="1600" b="1">
              <a:solidFill>
                <a:schemeClr val="dk2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●"/>
            </a:pPr>
            <a:r>
              <a:rPr lang="ru" sz="1600" b="1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Situations where radio communication is difficult or impossible</a:t>
            </a:r>
            <a:endParaRPr sz="1600" b="1">
              <a:solidFill>
                <a:schemeClr val="dk2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●"/>
            </a:pPr>
            <a:r>
              <a:rPr lang="ru" sz="1600" b="1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Circumstances when radio waves are heavily overloaded or unconventional</a:t>
            </a:r>
            <a:endParaRPr sz="1600" b="1">
              <a:solidFill>
                <a:schemeClr val="dk2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0525"/>
            <a:ext cx="9144003" cy="514349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/>
        </p:nvSpPr>
        <p:spPr>
          <a:xfrm>
            <a:off x="295400" y="412725"/>
            <a:ext cx="6421500" cy="5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DEVELOPMENT PROSPECTS</a:t>
            </a:r>
            <a:endParaRPr sz="2400" b="1">
              <a:solidFill>
                <a:schemeClr val="lt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4572000" y="1454075"/>
            <a:ext cx="4375500" cy="3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●"/>
            </a:pPr>
            <a:r>
              <a:rPr lang="ru" sz="1600" b="1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Increasing the bandwidth of the communication channel</a:t>
            </a:r>
            <a:endParaRPr sz="1600" b="1">
              <a:solidFill>
                <a:schemeClr val="dk2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●"/>
            </a:pPr>
            <a:r>
              <a:rPr lang="ru" sz="1600" b="1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Introduction of two-way communication</a:t>
            </a:r>
            <a:endParaRPr sz="1600" b="1">
              <a:solidFill>
                <a:schemeClr val="dk2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●"/>
            </a:pPr>
            <a:r>
              <a:rPr lang="ru" sz="1600" b="1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Adaptation of the technology for lasers</a:t>
            </a:r>
            <a:endParaRPr sz="1600" b="1">
              <a:solidFill>
                <a:schemeClr val="dk2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●"/>
            </a:pPr>
            <a:r>
              <a:rPr lang="ru" sz="1600" b="1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Introduction of the different light spectres and waveforms</a:t>
            </a:r>
            <a:endParaRPr sz="1600" b="1">
              <a:solidFill>
                <a:schemeClr val="dk2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5400" y="1454075"/>
            <a:ext cx="4233774" cy="28342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9"/>
          <p:cNvPicPr preferRelativeResize="0"/>
          <p:nvPr/>
        </p:nvPicPr>
        <p:blipFill rotWithShape="1">
          <a:blip r:embed="rId3">
            <a:alphaModFix/>
          </a:blip>
          <a:srcRect b="41280"/>
          <a:stretch/>
        </p:blipFill>
        <p:spPr>
          <a:xfrm>
            <a:off x="-3" y="1655176"/>
            <a:ext cx="9144003" cy="3020224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9"/>
          <p:cNvSpPr txBox="1"/>
          <p:nvPr/>
        </p:nvSpPr>
        <p:spPr>
          <a:xfrm>
            <a:off x="295400" y="2047600"/>
            <a:ext cx="6421500" cy="5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THANK YOU FOR YOUR ATTENTION!</a:t>
            </a:r>
            <a:endParaRPr sz="2400" b="1">
              <a:solidFill>
                <a:schemeClr val="lt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112" name="Google Shape;112;p19"/>
          <p:cNvSpPr txBox="1"/>
          <p:nvPr/>
        </p:nvSpPr>
        <p:spPr>
          <a:xfrm>
            <a:off x="295400" y="2891450"/>
            <a:ext cx="4375500" cy="3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 dirty="0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Come join lasers with us!</a:t>
            </a:r>
            <a:endParaRPr sz="2000" b="1" dirty="0">
              <a:solidFill>
                <a:schemeClr val="dk2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153</Words>
  <Application>Microsoft Office PowerPoint</Application>
  <PresentationFormat>Экран (16:9)</PresentationFormat>
  <Paragraphs>21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Roboto</vt:lpstr>
      <vt:lpstr>Arial</vt:lpstr>
      <vt:lpstr>Franklin Gothic</vt:lpstr>
      <vt:lpstr>Merriweather</vt:lpstr>
      <vt:lpstr>Paradigm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user</dc:creator>
  <cp:lastModifiedBy>user</cp:lastModifiedBy>
  <cp:revision>2</cp:revision>
  <dcterms:modified xsi:type="dcterms:W3CDTF">2024-09-26T23:54:12Z</dcterms:modified>
</cp:coreProperties>
</file>